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99" r:id="rId3"/>
    <p:sldId id="307" r:id="rId4"/>
    <p:sldId id="308" r:id="rId5"/>
    <p:sldId id="309" r:id="rId6"/>
    <p:sldId id="265" r:id="rId7"/>
    <p:sldId id="266" r:id="rId8"/>
    <p:sldId id="267" r:id="rId9"/>
    <p:sldId id="270" r:id="rId10"/>
    <p:sldId id="271" r:id="rId11"/>
    <p:sldId id="281" r:id="rId12"/>
    <p:sldId id="310" r:id="rId13"/>
    <p:sldId id="273" r:id="rId14"/>
    <p:sldId id="285" r:id="rId15"/>
    <p:sldId id="286" r:id="rId16"/>
    <p:sldId id="256" r:id="rId17"/>
    <p:sldId id="300" r:id="rId18"/>
    <p:sldId id="276" r:id="rId19"/>
    <p:sldId id="277" r:id="rId20"/>
    <p:sldId id="278" r:id="rId21"/>
    <p:sldId id="301" r:id="rId22"/>
    <p:sldId id="302" r:id="rId23"/>
    <p:sldId id="303" r:id="rId24"/>
    <p:sldId id="304" r:id="rId25"/>
    <p:sldId id="287" r:id="rId26"/>
    <p:sldId id="305" r:id="rId27"/>
    <p:sldId id="306" r:id="rId28"/>
    <p:sldId id="288" r:id="rId29"/>
    <p:sldId id="291" r:id="rId30"/>
    <p:sldId id="296" r:id="rId31"/>
    <p:sldId id="297" r:id="rId32"/>
    <p:sldId id="298" r:id="rId33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 autoAdjust="0"/>
    <p:restoredTop sz="94660"/>
  </p:normalViewPr>
  <p:slideViewPr>
    <p:cSldViewPr>
      <p:cViewPr varScale="1">
        <p:scale>
          <a:sx n="53" d="100"/>
          <a:sy n="53" d="100"/>
        </p:scale>
        <p:origin x="2352" y="7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D512B-A4EC-4B8E-BB6E-6F0B563DF4B4}" type="datetimeFigureOut">
              <a:rPr lang="en-US" smtClean="0"/>
              <a:t>1/6/2016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E5C5-9BBA-406B-956A-FAFD58EF863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Attendance Area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Hillsdale Elementary</a:t>
            </a:r>
          </a:p>
          <a:p>
            <a:pPr lvl="1"/>
            <a:r>
              <a:rPr lang="en-US" dirty="0" smtClean="0"/>
              <a:t>Victory Middle School</a:t>
            </a:r>
          </a:p>
          <a:p>
            <a:pPr lvl="1"/>
            <a:r>
              <a:rPr lang="en-US" dirty="0" smtClean="0"/>
              <a:t>High School Attendance 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6097012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Resulting Enrollment</a:t>
            </a:r>
          </a:p>
          <a:p>
            <a:r>
              <a:rPr lang="en-US" sz="3200" dirty="0" smtClean="0"/>
              <a:t>Mary Mac: 374/Capacity 430</a:t>
            </a:r>
          </a:p>
          <a:p>
            <a:r>
              <a:rPr lang="en-US" sz="3200" dirty="0" smtClean="0"/>
              <a:t>Siena: 583/Capacity 650</a:t>
            </a:r>
          </a:p>
          <a:p>
            <a:r>
              <a:rPr lang="en-US" sz="3200" dirty="0" smtClean="0"/>
              <a:t>Pepper Ridge: 579/Capacity 650</a:t>
            </a:r>
          </a:p>
          <a:p>
            <a:r>
              <a:rPr lang="en-US" sz="3200" dirty="0" smtClean="0"/>
              <a:t>Hillsdale: 460/Capacity 650</a:t>
            </a:r>
          </a:p>
          <a:p>
            <a:r>
              <a:rPr lang="en-US" sz="3200" dirty="0" smtClean="0"/>
              <a:t>Lake Hazel: 459/Capacity 450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Hillsdale Elementary School Proposal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841"/>
            <a:ext cx="6858000" cy="52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8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838200"/>
            <a:ext cx="6858000" cy="83058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4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Balance enrollment and reduce overcrowding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Mary Mac, Siena, Pepperidge, Hillsdale, Desert Sage at or under capacity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Lake Hazel Elementary 9 students over capacity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Neighborhood continuity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Moves a disconnected subdivision into Hillsdale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Safety issues (busy roads, canals, </a:t>
            </a:r>
            <a:r>
              <a:rPr lang="en-US" altLang="en-US" sz="2600" dirty="0" err="1" smtClean="0">
                <a:solidFill>
                  <a:prstClr val="black"/>
                </a:solidFill>
              </a:rPr>
              <a:t>etc</a:t>
            </a:r>
            <a:r>
              <a:rPr lang="en-US" altLang="en-US" sz="2600" dirty="0" smtClean="0">
                <a:solidFill>
                  <a:prstClr val="black"/>
                </a:solidFill>
              </a:rPr>
              <a:t>)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200" dirty="0" smtClean="0">
                <a:solidFill>
                  <a:prstClr val="black"/>
                </a:solidFill>
              </a:rPr>
              <a:t>None discussed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Distance (walking students, busing, </a:t>
            </a:r>
            <a:r>
              <a:rPr lang="en-US" altLang="en-US" sz="2600" dirty="0" err="1" smtClean="0">
                <a:solidFill>
                  <a:prstClr val="black"/>
                </a:solidFill>
              </a:rPr>
              <a:t>etc</a:t>
            </a:r>
            <a:r>
              <a:rPr lang="en-US" altLang="en-US" sz="2600" dirty="0" smtClean="0">
                <a:solidFill>
                  <a:prstClr val="black"/>
                </a:solidFill>
              </a:rPr>
              <a:t>)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339 students travel further than current schools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>
                <a:solidFill>
                  <a:prstClr val="black"/>
                </a:solidFill>
              </a:rPr>
              <a:t>Furthest students are </a:t>
            </a:r>
            <a:r>
              <a:rPr lang="en-US" altLang="en-US" sz="2600" dirty="0" smtClean="0">
                <a:solidFill>
                  <a:prstClr val="black"/>
                </a:solidFill>
              </a:rPr>
              <a:t>2.0 </a:t>
            </a:r>
            <a:r>
              <a:rPr lang="en-US" altLang="en-US" sz="2600" dirty="0">
                <a:solidFill>
                  <a:prstClr val="black"/>
                </a:solidFill>
              </a:rPr>
              <a:t>miles from </a:t>
            </a:r>
            <a:r>
              <a:rPr lang="en-US" altLang="en-US" sz="2600" dirty="0" smtClean="0">
                <a:solidFill>
                  <a:prstClr val="black"/>
                </a:solidFill>
              </a:rPr>
              <a:t>Hillsdale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Current students versus future growth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Provides 190 seats for future growth at Hillsdale 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250 students anticipated from Century Hills Subdivision</a:t>
            </a:r>
          </a:p>
          <a:p>
            <a:pPr marL="0" indent="0">
              <a:spcBef>
                <a:spcPts val="0"/>
              </a:spcBef>
              <a:buFontTx/>
              <a:buChar char="•"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“Bouncing” students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Based on that growth estimate enrollment will exceed capacity with the completion of Century Farms by 60 students.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Feeder schools (middle school attendance zones)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49% go to Lake Hazel 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51% go to Victory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Disconnected subdivisions have created feeder problems in other parts of West Ada School District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2900" y="33528"/>
            <a:ext cx="6172200" cy="10332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400"/>
            <a:ext cx="6858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Proposal Change to Andrus Elementary Attendance </a:t>
            </a:r>
            <a:r>
              <a:rPr lang="en-US" sz="3200" dirty="0"/>
              <a:t>A</a:t>
            </a:r>
            <a:r>
              <a:rPr lang="en-US" sz="3200" dirty="0" smtClean="0"/>
              <a:t>rea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Fixes three-way middle school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Relieves overcrowding at Heritage Middle School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7" y="2238024"/>
            <a:ext cx="6858000" cy="52993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7315200"/>
            <a:ext cx="6553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Willow Creek: 522/Capacity 650</a:t>
            </a:r>
          </a:p>
          <a:p>
            <a:r>
              <a:rPr lang="en-US" sz="2800" dirty="0" smtClean="0"/>
              <a:t>Paramount: 581/Capacity 650</a:t>
            </a:r>
          </a:p>
          <a:p>
            <a:r>
              <a:rPr lang="en-US" sz="2800" dirty="0" err="1" smtClean="0"/>
              <a:t>Sawtooth</a:t>
            </a:r>
            <a:r>
              <a:rPr lang="en-US" sz="2800" dirty="0" smtClean="0"/>
              <a:t>: 1018/Capacity 1,000</a:t>
            </a:r>
          </a:p>
          <a:p>
            <a:r>
              <a:rPr lang="en-US" sz="2800" dirty="0" smtClean="0"/>
              <a:t>Heritage: 1.174/Capacity 1,000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35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1066800"/>
            <a:ext cx="4800600" cy="2997200"/>
          </a:xfrm>
        </p:spPr>
        <p:txBody>
          <a:bodyPr>
            <a:noAutofit/>
          </a:bodyPr>
          <a:lstStyle/>
          <a:p>
            <a:r>
              <a:rPr lang="en-US" dirty="0" smtClean="0"/>
              <a:t>Proposed boundaries discussion:</a:t>
            </a:r>
          </a:p>
          <a:p>
            <a:r>
              <a:rPr lang="en-US" sz="4400" dirty="0" smtClean="0"/>
              <a:t>Victory Middle School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4054856"/>
            <a:ext cx="5562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Challenges and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Balancing enrollment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Aligning elementary school attendance areas with middle school attendance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Aligning middle school attendance areas with high school attendance areas</a:t>
            </a:r>
          </a:p>
        </p:txBody>
      </p:sp>
    </p:spTree>
    <p:extLst>
      <p:ext uri="{BB962C8B-B14F-4D97-AF65-F5344CB8AC3E}">
        <p14:creationId xmlns:p14="http://schemas.microsoft.com/office/powerpoint/2010/main" val="411405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6248400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Resulting Enrollment</a:t>
            </a:r>
          </a:p>
          <a:p>
            <a:r>
              <a:rPr lang="en-US" sz="3200" dirty="0" smtClean="0"/>
              <a:t>Lake Hazel: 990/Capacity 1,000</a:t>
            </a:r>
          </a:p>
          <a:p>
            <a:r>
              <a:rPr lang="en-US" sz="3200" dirty="0" smtClean="0"/>
              <a:t>Victory: 835/Capacity 1,000</a:t>
            </a:r>
          </a:p>
          <a:p>
            <a:r>
              <a:rPr lang="en-US" sz="3200" dirty="0" smtClean="0"/>
              <a:t>Lewis &amp; Clark: 875/Capacity 1,000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524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Victory Middle School Proposal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032"/>
            <a:ext cx="6858000" cy="52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838200"/>
            <a:ext cx="6858000" cy="8305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4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Balance enrollment and reduce overcrowding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Lake Hazel 10 under capacity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Victory 160 under capacity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Lewis and Clark 178 under capacity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Neighborhood continuity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200" dirty="0" smtClean="0">
                <a:solidFill>
                  <a:prstClr val="black"/>
                </a:solidFill>
              </a:rPr>
              <a:t>Keeps major subdivisions together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endParaRPr lang="en-US" altLang="en-US" sz="22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Safety issues (busy roads, canals, </a:t>
            </a:r>
            <a:r>
              <a:rPr lang="en-US" altLang="en-US" sz="2600" b="1" dirty="0" err="1" smtClean="0">
                <a:solidFill>
                  <a:prstClr val="black"/>
                </a:solidFill>
              </a:rPr>
              <a:t>etc</a:t>
            </a:r>
            <a:r>
              <a:rPr lang="en-US" altLang="en-US" sz="2600" b="1" dirty="0" smtClean="0">
                <a:solidFill>
                  <a:prstClr val="black"/>
                </a:solidFill>
              </a:rPr>
              <a:t>)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200" dirty="0" smtClean="0">
                <a:solidFill>
                  <a:prstClr val="black"/>
                </a:solidFill>
              </a:rPr>
              <a:t>Eagle Road is a natural barrier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b="1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Distance (walking students, busing, </a:t>
            </a:r>
            <a:r>
              <a:rPr lang="en-US" altLang="en-US" sz="2600" b="1" dirty="0" err="1" smtClean="0">
                <a:solidFill>
                  <a:prstClr val="black"/>
                </a:solidFill>
              </a:rPr>
              <a:t>etc</a:t>
            </a:r>
            <a:r>
              <a:rPr lang="en-US" altLang="en-US" sz="2600" b="1" dirty="0" smtClean="0">
                <a:solidFill>
                  <a:prstClr val="black"/>
                </a:solidFill>
              </a:rPr>
              <a:t>)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23 students travel further than current schools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Furthest students are 4.7 miles from Victory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b="1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Current students versus future growth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160 seats for future growth at Victory</a:t>
            </a:r>
          </a:p>
          <a:p>
            <a:pPr marL="800100" lvl="2" indent="0">
              <a:spcBef>
                <a:spcPts val="0"/>
              </a:spcBef>
              <a:buFontTx/>
              <a:buChar char="•"/>
            </a:pPr>
            <a:r>
              <a:rPr lang="en-US" altLang="en-US" sz="2200" dirty="0" smtClean="0">
                <a:solidFill>
                  <a:prstClr val="black"/>
                </a:solidFill>
              </a:rPr>
              <a:t>290 additional students from current preliminary plates 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200" dirty="0" smtClean="0">
                <a:solidFill>
                  <a:prstClr val="black"/>
                </a:solidFill>
              </a:rPr>
              <a:t>10 seats for future growth at Lake Hazel</a:t>
            </a:r>
          </a:p>
          <a:p>
            <a:pPr marL="800100" lvl="2" indent="0">
              <a:spcBef>
                <a:spcPts val="0"/>
              </a:spcBef>
              <a:buFontTx/>
              <a:buChar char="•"/>
            </a:pPr>
            <a:r>
              <a:rPr lang="en-US" altLang="en-US" sz="1800" dirty="0" smtClean="0">
                <a:solidFill>
                  <a:prstClr val="black"/>
                </a:solidFill>
              </a:rPr>
              <a:t>237 additional students from current preliminary plates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200" dirty="0" smtClean="0">
                <a:solidFill>
                  <a:prstClr val="black"/>
                </a:solidFill>
              </a:rPr>
              <a:t>261 </a:t>
            </a:r>
            <a:r>
              <a:rPr lang="en-US" altLang="en-US" sz="2200" dirty="0">
                <a:solidFill>
                  <a:prstClr val="black"/>
                </a:solidFill>
              </a:rPr>
              <a:t>seats for future growth at </a:t>
            </a:r>
            <a:r>
              <a:rPr lang="en-US" altLang="en-US" sz="2200" dirty="0" smtClean="0">
                <a:solidFill>
                  <a:prstClr val="black"/>
                </a:solidFill>
              </a:rPr>
              <a:t>Lewis and Clark</a:t>
            </a:r>
            <a:endParaRPr lang="en-US" altLang="en-US" sz="2200" dirty="0">
              <a:solidFill>
                <a:prstClr val="black"/>
              </a:solidFill>
            </a:endParaRPr>
          </a:p>
          <a:p>
            <a:pPr marL="800100" lvl="2" indent="0">
              <a:spcBef>
                <a:spcPts val="0"/>
              </a:spcBef>
              <a:buFontTx/>
              <a:buChar char="•"/>
            </a:pPr>
            <a:r>
              <a:rPr lang="en-US" altLang="en-US" sz="1800" dirty="0" smtClean="0">
                <a:solidFill>
                  <a:prstClr val="black"/>
                </a:solidFill>
              </a:rPr>
              <a:t>69 </a:t>
            </a:r>
            <a:r>
              <a:rPr lang="en-US" altLang="en-US" sz="1800" dirty="0">
                <a:solidFill>
                  <a:prstClr val="black"/>
                </a:solidFill>
              </a:rPr>
              <a:t>additional students from current preliminary plates</a:t>
            </a:r>
          </a:p>
          <a:p>
            <a:pPr marL="800100" lvl="2" indent="0">
              <a:spcBef>
                <a:spcPts val="0"/>
              </a:spcBef>
              <a:buNone/>
            </a:pPr>
            <a:endParaRPr lang="en-US" altLang="en-US" sz="1800" dirty="0">
              <a:solidFill>
                <a:prstClr val="black"/>
              </a:solidFill>
            </a:endParaRPr>
          </a:p>
          <a:p>
            <a:pPr marL="800100" lvl="2" indent="0">
              <a:spcBef>
                <a:spcPts val="0"/>
              </a:spcBef>
              <a:buNone/>
            </a:pPr>
            <a:endParaRPr lang="en-US" altLang="en-US" sz="18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“</a:t>
            </a:r>
            <a:r>
              <a:rPr lang="en-US" altLang="en-US" sz="2600" b="1" dirty="0" smtClean="0">
                <a:solidFill>
                  <a:prstClr val="black"/>
                </a:solidFill>
              </a:rPr>
              <a:t>Bouncing” students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Additional middle schools will need to be built south of I-84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b="1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Feeder schools (high school attendance zones</a:t>
            </a:r>
            <a:r>
              <a:rPr lang="en-US" altLang="en-US" sz="2600" dirty="0" smtClean="0">
                <a:solidFill>
                  <a:prstClr val="black"/>
                </a:solidFill>
              </a:rPr>
              <a:t>)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sz="2400" dirty="0" smtClean="0"/>
              <a:t>See following high schools maps</a:t>
            </a:r>
            <a:endParaRPr lang="en-US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2900" y="33528"/>
            <a:ext cx="6172200" cy="10332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1066800"/>
            <a:ext cx="4800600" cy="2997200"/>
          </a:xfrm>
        </p:spPr>
        <p:txBody>
          <a:bodyPr>
            <a:noAutofit/>
          </a:bodyPr>
          <a:lstStyle/>
          <a:p>
            <a:r>
              <a:rPr lang="en-US" dirty="0" smtClean="0"/>
              <a:t>Proposed boundaries discussion:</a:t>
            </a:r>
          </a:p>
          <a:p>
            <a:r>
              <a:rPr lang="en-US" sz="4400" dirty="0" smtClean="0"/>
              <a:t>High School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3276600"/>
            <a:ext cx="5715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Challenges and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Balancing enrollment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Aligning middle school attendance areas with high school attendance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size difference between the current high school class (9-11) compared to the high school class in 2017 (7-10 grade students)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desire to not over-enroll Meridian High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need to use available space at Centennial High 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Future enrollment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Input from residents in many geographic areas about changes to the attendance areas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530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School Over Enrollment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71600"/>
            <a:ext cx="6172200" cy="6593893"/>
          </a:xfrm>
        </p:spPr>
      </p:pic>
      <p:sp>
        <p:nvSpPr>
          <p:cNvPr id="7" name="TextBox 6"/>
          <p:cNvSpPr txBox="1"/>
          <p:nvPr/>
        </p:nvSpPr>
        <p:spPr>
          <a:xfrm>
            <a:off x="2971800" y="7239000"/>
            <a:ext cx="167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CHS:    1923</a:t>
            </a:r>
          </a:p>
          <a:p>
            <a:r>
              <a:rPr lang="en-US" sz="2000" b="1" dirty="0" smtClean="0"/>
              <a:t>EHS:     2025</a:t>
            </a:r>
          </a:p>
          <a:p>
            <a:r>
              <a:rPr lang="en-US" sz="2000" b="1" dirty="0" smtClean="0"/>
              <a:t>MHS:   1689</a:t>
            </a:r>
          </a:p>
          <a:p>
            <a:r>
              <a:rPr lang="en-US" sz="2000" b="1" dirty="0" smtClean="0"/>
              <a:t>MVHS: 2962</a:t>
            </a:r>
          </a:p>
          <a:p>
            <a:r>
              <a:rPr lang="en-US" sz="2000" b="1" dirty="0" smtClean="0"/>
              <a:t>RMHS: 2763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5088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4000" dirty="0">
                <a:solidFill>
                  <a:prstClr val="black"/>
                </a:solidFill>
                <a:ea typeface="+mn-ea"/>
                <a:cs typeface="+mn-cs"/>
              </a:rPr>
              <a:t>High School Over Enrollment</a:t>
            </a:r>
            <a: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  <a:t/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33601"/>
            <a:ext cx="6858000" cy="6034617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solidFill>
                  <a:prstClr val="black"/>
                </a:solidFill>
              </a:rPr>
              <a:t>		</a:t>
            </a:r>
            <a:r>
              <a:rPr lang="en-US" sz="2400" dirty="0" smtClean="0">
                <a:solidFill>
                  <a:prstClr val="black"/>
                </a:solidFill>
              </a:rPr>
              <a:t>Cap       Current</a:t>
            </a:r>
            <a:r>
              <a:rPr lang="en-US" sz="2400" dirty="0">
                <a:solidFill>
                  <a:prstClr val="black"/>
                </a:solidFill>
              </a:rPr>
              <a:t>	</a:t>
            </a:r>
            <a:r>
              <a:rPr lang="en-US" sz="2400" dirty="0" smtClean="0">
                <a:solidFill>
                  <a:prstClr val="black"/>
                </a:solidFill>
              </a:rPr>
              <a:t>7</a:t>
            </a:r>
            <a:r>
              <a:rPr lang="en-US" sz="2400" baseline="30000" dirty="0" smtClean="0">
                <a:solidFill>
                  <a:prstClr val="black"/>
                </a:solidFill>
              </a:rPr>
              <a:t>th</a:t>
            </a:r>
            <a:r>
              <a:rPr lang="en-US" sz="2400" dirty="0" smtClean="0">
                <a:solidFill>
                  <a:prstClr val="black"/>
                </a:solidFill>
              </a:rPr>
              <a:t> – 10</a:t>
            </a:r>
            <a:r>
              <a:rPr lang="en-US" sz="2400" baseline="30000" dirty="0" smtClean="0">
                <a:solidFill>
                  <a:prstClr val="black"/>
                </a:solidFill>
              </a:rPr>
              <a:t>th</a:t>
            </a:r>
            <a:r>
              <a:rPr lang="en-US" sz="2400" dirty="0" smtClean="0">
                <a:solidFill>
                  <a:prstClr val="black"/>
                </a:solidFill>
              </a:rPr>
              <a:t> Centennial</a:t>
            </a:r>
            <a:r>
              <a:rPr lang="en-US" sz="2400" dirty="0">
                <a:solidFill>
                  <a:prstClr val="black"/>
                </a:solidFill>
              </a:rPr>
              <a:t>	1900	1768	</a:t>
            </a:r>
            <a:r>
              <a:rPr lang="en-US" sz="2400" dirty="0" smtClean="0">
                <a:solidFill>
                  <a:prstClr val="black"/>
                </a:solidFill>
              </a:rPr>
              <a:t>              1923</a:t>
            </a: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Eagle		1800	1817	</a:t>
            </a:r>
            <a:r>
              <a:rPr lang="en-US" sz="2400" dirty="0" smtClean="0">
                <a:solidFill>
                  <a:prstClr val="black"/>
                </a:solidFill>
              </a:rPr>
              <a:t>              2025</a:t>
            </a: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Meridian	</a:t>
            </a:r>
            <a:r>
              <a:rPr lang="en-US" sz="2400" dirty="0" smtClean="0">
                <a:solidFill>
                  <a:prstClr val="black"/>
                </a:solidFill>
              </a:rPr>
              <a:t>2400</a:t>
            </a:r>
            <a:r>
              <a:rPr lang="en-US" sz="2400" dirty="0">
                <a:solidFill>
                  <a:prstClr val="black"/>
                </a:solidFill>
              </a:rPr>
              <a:t>	1555	</a:t>
            </a:r>
            <a:r>
              <a:rPr lang="en-US" sz="2400" dirty="0" smtClean="0">
                <a:solidFill>
                  <a:prstClr val="black"/>
                </a:solidFill>
              </a:rPr>
              <a:t>              2689</a:t>
            </a: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Mtn. View	1800	2382	</a:t>
            </a:r>
            <a:r>
              <a:rPr lang="en-US" sz="2400" dirty="0" smtClean="0">
                <a:solidFill>
                  <a:prstClr val="black"/>
                </a:solidFill>
              </a:rPr>
              <a:t>              2962</a:t>
            </a: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Rocky </a:t>
            </a:r>
            <a:r>
              <a:rPr lang="en-US" sz="2400" dirty="0" err="1">
                <a:solidFill>
                  <a:prstClr val="black"/>
                </a:solidFill>
              </a:rPr>
              <a:t>Mtn</a:t>
            </a:r>
            <a:r>
              <a:rPr lang="en-US" sz="2400" dirty="0">
                <a:solidFill>
                  <a:prstClr val="black"/>
                </a:solidFill>
              </a:rPr>
              <a:t>	1800	2332	</a:t>
            </a:r>
            <a:r>
              <a:rPr lang="en-US" sz="2400" dirty="0" smtClean="0">
                <a:solidFill>
                  <a:prstClr val="black"/>
                </a:solidFill>
              </a:rPr>
              <a:t>              2763</a:t>
            </a: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			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Total		9700	9854	</a:t>
            </a:r>
            <a:r>
              <a:rPr lang="en-US" sz="2400" dirty="0" smtClean="0">
                <a:solidFill>
                  <a:prstClr val="black"/>
                </a:solidFill>
              </a:rPr>
              <a:t>	11362	     </a:t>
            </a: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Students in excess of school capacity </a:t>
            </a:r>
            <a:r>
              <a:rPr lang="en-US" sz="2400" dirty="0" smtClean="0">
                <a:solidFill>
                  <a:srgbClr val="FF0000"/>
                </a:solidFill>
              </a:rPr>
              <a:t>(1662)</a:t>
            </a:r>
            <a:endParaRPr lang="en-US" sz="2400" dirty="0">
              <a:solidFill>
                <a:srgbClr val="FF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Students lost to other programs:         </a:t>
            </a:r>
            <a:r>
              <a:rPr lang="en-US" sz="2400" dirty="0" smtClean="0">
                <a:solidFill>
                  <a:prstClr val="black"/>
                </a:solidFill>
              </a:rPr>
              <a:t>1136</a:t>
            </a:r>
            <a:r>
              <a:rPr lang="en-US" sz="2400" dirty="0">
                <a:solidFill>
                  <a:prstClr val="black"/>
                </a:solidFill>
              </a:rPr>
              <a:t>			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			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2400" dirty="0">
                <a:solidFill>
                  <a:prstClr val="black"/>
                </a:solidFill>
              </a:rPr>
              <a:t>Students in excess of capacity:              </a:t>
            </a:r>
            <a:r>
              <a:rPr lang="en-US" sz="2400" dirty="0" smtClean="0">
                <a:solidFill>
                  <a:srgbClr val="FF0000"/>
                </a:solidFill>
              </a:rPr>
              <a:t>526 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Enrollment </a:t>
            </a:r>
            <a:r>
              <a:rPr lang="en-US" dirty="0" smtClean="0">
                <a:solidFill>
                  <a:prstClr val="black"/>
                </a:solidFill>
                <a:latin typeface="Calibri Light" panose="020F0302020204030204"/>
              </a:rPr>
              <a:t>in other programs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090681"/>
              </p:ext>
            </p:extLst>
          </p:nvPr>
        </p:nvGraphicFramePr>
        <p:xfrm>
          <a:off x="304800" y="2057404"/>
          <a:ext cx="6400800" cy="655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5551"/>
                <a:gridCol w="2268783"/>
                <a:gridCol w="1078233"/>
                <a:gridCol w="1078233"/>
              </a:tblGrid>
              <a:tr h="32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Program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Number of Students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Year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Renaissance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2016-17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2017-18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Medical Arts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2016-17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2017-18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Technical Charter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2016-2017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2017-2018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Academy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2016-2017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2017-2018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Leave System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2016-2017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148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2017-2018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Total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2766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Divided by 5 high schools: 227 students per high school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31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2400"/>
            <a:ext cx="6172200" cy="1524000"/>
          </a:xfrm>
        </p:spPr>
        <p:txBody>
          <a:bodyPr/>
          <a:lstStyle/>
          <a:p>
            <a:r>
              <a:rPr lang="en-US" dirty="0" smtClean="0"/>
              <a:t>March 10, 2015 Bond</a:t>
            </a:r>
            <a:endParaRPr lang="en-US" dirty="0"/>
          </a:p>
        </p:txBody>
      </p:sp>
      <p:pic>
        <p:nvPicPr>
          <p:cNvPr id="4" name="Overcrowding Looks Like Smal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676400"/>
            <a:ext cx="6172200" cy="5208588"/>
          </a:xfrm>
        </p:spPr>
      </p:pic>
    </p:spTree>
    <p:extLst>
      <p:ext uri="{BB962C8B-B14F-4D97-AF65-F5344CB8AC3E}">
        <p14:creationId xmlns:p14="http://schemas.microsoft.com/office/powerpoint/2010/main" val="37331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524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High School Proposal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174"/>
            <a:ext cx="6858000" cy="82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7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632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Proposal Details: Mountain View Walk Zone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6858000" cy="76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90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632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Proposal Details: Mountain View Walk Zone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6858000" cy="76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90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632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Proposal Details: Mountain View Walk Zone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6858000" cy="76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61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52400"/>
            <a:ext cx="632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Proposal Details: Mountain View Walk Zone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9618"/>
            <a:ext cx="6858000" cy="77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52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565404"/>
            <a:ext cx="6858000" cy="85785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4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600" b="1" dirty="0" smtClean="0">
                <a:solidFill>
                  <a:prstClr val="black"/>
                </a:solidFill>
              </a:rPr>
              <a:t>Balance enrollment and reduce overcrowding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2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altLang="en-US" sz="2400" b="1" dirty="0" smtClean="0">
                <a:solidFill>
                  <a:prstClr val="black"/>
                </a:solidFill>
              </a:rPr>
              <a:t>Centennial High</a:t>
            </a:r>
            <a:r>
              <a:rPr lang="en-US" altLang="en-US" sz="2400" dirty="0" smtClean="0">
                <a:solidFill>
                  <a:prstClr val="black"/>
                </a:solidFill>
              </a:rPr>
              <a:t>: 2145 – 13% over capacity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altLang="en-US" sz="2400" b="1" dirty="0" smtClean="0">
                <a:solidFill>
                  <a:prstClr val="black"/>
                </a:solidFill>
              </a:rPr>
              <a:t>Eagle High</a:t>
            </a:r>
            <a:r>
              <a:rPr lang="en-US" altLang="en-US" sz="2400" dirty="0" smtClean="0">
                <a:solidFill>
                  <a:prstClr val="black"/>
                </a:solidFill>
              </a:rPr>
              <a:t>: 2130 – 18% over capacity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altLang="en-US" sz="2400" b="1" dirty="0" smtClean="0">
                <a:solidFill>
                  <a:prstClr val="black"/>
                </a:solidFill>
              </a:rPr>
              <a:t>Meridian High</a:t>
            </a:r>
            <a:r>
              <a:rPr lang="en-US" altLang="en-US" sz="2400" dirty="0" smtClean="0">
                <a:solidFill>
                  <a:prstClr val="black"/>
                </a:solidFill>
              </a:rPr>
              <a:t>: 2576 – 3% over capacity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altLang="en-US" sz="2400" b="1" dirty="0" smtClean="0">
                <a:solidFill>
                  <a:prstClr val="black"/>
                </a:solidFill>
              </a:rPr>
              <a:t>Mountain View</a:t>
            </a:r>
            <a:r>
              <a:rPr lang="en-US" altLang="en-US" sz="2400" dirty="0" smtClean="0">
                <a:solidFill>
                  <a:prstClr val="black"/>
                </a:solidFill>
              </a:rPr>
              <a:t>: 2201 – 22% over capacity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altLang="en-US" sz="2400" b="1" dirty="0" smtClean="0">
                <a:solidFill>
                  <a:prstClr val="black"/>
                </a:solidFill>
              </a:rPr>
              <a:t>Rocky Mountain</a:t>
            </a:r>
            <a:r>
              <a:rPr lang="en-US" altLang="en-US" sz="2400" dirty="0" smtClean="0">
                <a:solidFill>
                  <a:prstClr val="black"/>
                </a:solidFill>
              </a:rPr>
              <a:t>: 2310 – 28% over </a:t>
            </a:r>
            <a:r>
              <a:rPr lang="en-US" altLang="en-US" sz="2400" dirty="0" smtClean="0">
                <a:solidFill>
                  <a:prstClr val="black"/>
                </a:solidFill>
              </a:rPr>
              <a:t>capacity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400" dirty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altLang="en-US" sz="2400" dirty="0" smtClean="0">
                <a:solidFill>
                  <a:prstClr val="black"/>
                </a:solidFill>
              </a:rPr>
              <a:t>To achieve equal enrollment, all schools would be 17% </a:t>
            </a:r>
            <a:r>
              <a:rPr lang="en-US" altLang="en-US" sz="2400" smtClean="0">
                <a:solidFill>
                  <a:prstClr val="black"/>
                </a:solidFill>
              </a:rPr>
              <a:t>over capacity.</a:t>
            </a:r>
            <a:endParaRPr lang="en-US" altLang="en-US" sz="24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4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400" b="1" dirty="0" smtClean="0">
                <a:solidFill>
                  <a:prstClr val="black"/>
                </a:solidFill>
              </a:rPr>
              <a:t>Neighborhood continuity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The areas that were drawn to help balance enrollment and preserve walk zones disrupt neighborhoods in some way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altLang="en-US" sz="2400" b="1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r>
              <a:rPr lang="en-US" altLang="en-US" sz="2400" b="1" dirty="0" smtClean="0">
                <a:solidFill>
                  <a:prstClr val="black"/>
                </a:solidFill>
              </a:rPr>
              <a:t>Safety issues (busy roads, canals, </a:t>
            </a:r>
            <a:r>
              <a:rPr lang="en-US" altLang="en-US" sz="2400" b="1" dirty="0" err="1" smtClean="0">
                <a:solidFill>
                  <a:prstClr val="black"/>
                </a:solidFill>
              </a:rPr>
              <a:t>etc</a:t>
            </a:r>
            <a:r>
              <a:rPr lang="en-US" altLang="en-US" sz="2400" b="1" dirty="0" smtClean="0">
                <a:solidFill>
                  <a:prstClr val="black"/>
                </a:solidFill>
              </a:rPr>
              <a:t>)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Meridian Road was discussed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the Ten Mile and Meridian overpass have had significant improvements.  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Crossing Meridian Road was also considered.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200" dirty="0" smtClean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FontTx/>
              <a:buChar char="•"/>
            </a:pPr>
            <a:endParaRPr lang="en-US" altLang="en-US" sz="2200" dirty="0" smtClean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FontTx/>
              <a:buChar char="•"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FontTx/>
              <a:buChar char="•"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altLang="en-US" sz="2600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FontTx/>
              <a:buChar char="•"/>
            </a:pPr>
            <a:endParaRPr lang="en-US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2900" y="33528"/>
            <a:ext cx="6172200" cy="10332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3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6858000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sz="2200" b="1" dirty="0">
                <a:solidFill>
                  <a:prstClr val="black"/>
                </a:solidFill>
              </a:rPr>
              <a:t>Distance (walking students, busing, </a:t>
            </a:r>
            <a:r>
              <a:rPr lang="en-US" altLang="en-US" sz="2200" b="1" dirty="0" err="1">
                <a:solidFill>
                  <a:prstClr val="black"/>
                </a:solidFill>
              </a:rPr>
              <a:t>etc</a:t>
            </a:r>
            <a:r>
              <a:rPr lang="en-US" altLang="en-US" sz="2200" b="1" dirty="0">
                <a:solidFill>
                  <a:prstClr val="black"/>
                </a:solidFill>
              </a:rPr>
              <a:t>)</a:t>
            </a:r>
          </a:p>
          <a:p>
            <a:endParaRPr lang="en-US" altLang="en-US" dirty="0" smtClean="0">
              <a:solidFill>
                <a:prstClr val="black"/>
              </a:solidFill>
            </a:endParaRPr>
          </a:p>
          <a:p>
            <a:r>
              <a:rPr lang="en-US" altLang="en-US" sz="2800" b="1" dirty="0" smtClean="0">
                <a:solidFill>
                  <a:prstClr val="black"/>
                </a:solidFill>
              </a:rPr>
              <a:t>Mountain View</a:t>
            </a:r>
            <a:endParaRPr lang="en-US" altLang="en-US" sz="2800" b="1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210 students West of Meridian Road </a:t>
            </a:r>
            <a:r>
              <a:rPr lang="en-US" altLang="en-US" sz="2400" dirty="0" smtClean="0">
                <a:solidFill>
                  <a:prstClr val="black"/>
                </a:solidFill>
              </a:rPr>
              <a:t>move </a:t>
            </a:r>
            <a:r>
              <a:rPr lang="en-US" altLang="en-US" sz="2400" dirty="0">
                <a:solidFill>
                  <a:prstClr val="black"/>
                </a:solidFill>
              </a:rPr>
              <a:t>to a more distant school</a:t>
            </a:r>
          </a:p>
          <a:p>
            <a:pPr marL="10858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/>
                </a:solidFill>
              </a:rPr>
              <a:t>The average increase in distance is 1.5 miles</a:t>
            </a:r>
          </a:p>
          <a:p>
            <a:pPr marL="10858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/>
                </a:solidFill>
              </a:rPr>
              <a:t>Students west of 10 mile and North of Amity are closer to MHS </a:t>
            </a:r>
            <a:r>
              <a:rPr lang="en-US" altLang="en-US" sz="2400" dirty="0" smtClean="0">
                <a:solidFill>
                  <a:prstClr val="black"/>
                </a:solidFill>
              </a:rPr>
              <a:t>that MVHS</a:t>
            </a:r>
            <a:endParaRPr lang="en-US" altLang="en-US" sz="2400" dirty="0">
              <a:solidFill>
                <a:prstClr val="black"/>
              </a:solidFill>
            </a:endParaRPr>
          </a:p>
          <a:p>
            <a:pPr marL="10858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/>
                </a:solidFill>
              </a:rPr>
              <a:t>The students south of Lake Hazel are 5.0 miles from MVHS (10 min); the distance to MHS is 6.6 miles (</a:t>
            </a:r>
            <a:r>
              <a:rPr lang="en-US" altLang="en-US" sz="2400" dirty="0" smtClean="0">
                <a:solidFill>
                  <a:prstClr val="black"/>
                </a:solidFill>
              </a:rPr>
              <a:t>12 </a:t>
            </a:r>
            <a:r>
              <a:rPr lang="en-US" altLang="en-US" sz="2400" dirty="0">
                <a:solidFill>
                  <a:prstClr val="black"/>
                </a:solidFill>
              </a:rPr>
              <a:t>min)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US" altLang="en-US" sz="2400" dirty="0">
              <a:solidFill>
                <a:prstClr val="black"/>
              </a:solidFill>
            </a:endParaRPr>
          </a:p>
          <a:p>
            <a:pPr marL="400050" lvl="1">
              <a:spcBef>
                <a:spcPts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400 students in the Cloverdale area are moved to a more distant </a:t>
            </a:r>
            <a:r>
              <a:rPr lang="en-US" altLang="en-US" sz="2400" dirty="0" smtClean="0">
                <a:solidFill>
                  <a:prstClr val="black"/>
                </a:solidFill>
              </a:rPr>
              <a:t>schools</a:t>
            </a: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prstClr val="black"/>
                </a:solidFill>
              </a:rPr>
              <a:t>The </a:t>
            </a:r>
            <a:r>
              <a:rPr lang="en-US" altLang="en-US" sz="2400" dirty="0" smtClean="0">
                <a:solidFill>
                  <a:prstClr val="black"/>
                </a:solidFill>
              </a:rPr>
              <a:t>students east of Cloverdale and south of Overland are 4.0 </a:t>
            </a:r>
            <a:r>
              <a:rPr lang="en-US" altLang="en-US" sz="2400" dirty="0">
                <a:solidFill>
                  <a:prstClr val="black"/>
                </a:solidFill>
              </a:rPr>
              <a:t>miles from MVHS; they are 6.3 miles from </a:t>
            </a:r>
            <a:r>
              <a:rPr lang="en-US" altLang="en-US" sz="2400" dirty="0" smtClean="0">
                <a:solidFill>
                  <a:prstClr val="black"/>
                </a:solidFill>
              </a:rPr>
              <a:t>CHS</a:t>
            </a:r>
            <a:endParaRPr lang="en-US" altLang="en-US" sz="2400" dirty="0">
              <a:solidFill>
                <a:prstClr val="black"/>
              </a:solidFill>
            </a:endParaRPr>
          </a:p>
          <a:p>
            <a:pPr marL="1200150" lvl="2" indent="-34290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Students north of I-84 travel about 1.5 miles further</a:t>
            </a:r>
            <a:endParaRPr lang="en-US" altLang="en-US" sz="2400" dirty="0">
              <a:solidFill>
                <a:prstClr val="black"/>
              </a:solidFill>
            </a:endParaRPr>
          </a:p>
          <a:p>
            <a:pPr marL="400050" lvl="1"/>
            <a:endParaRPr lang="en-US" altLang="en-US" sz="2200" dirty="0" smtClean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FontTx/>
              <a:buChar char="•"/>
            </a:pPr>
            <a:endParaRPr lang="en-US" altLang="en-US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50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" y="6096"/>
            <a:ext cx="682752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b="1" dirty="0">
                <a:solidFill>
                  <a:prstClr val="black"/>
                </a:solidFill>
              </a:rPr>
              <a:t>Distance (walking students, busing, </a:t>
            </a:r>
            <a:r>
              <a:rPr lang="en-US" altLang="en-US" b="1" dirty="0" err="1">
                <a:solidFill>
                  <a:prstClr val="black"/>
                </a:solidFill>
              </a:rPr>
              <a:t>etc</a:t>
            </a:r>
            <a:r>
              <a:rPr lang="en-US" altLang="en-US" b="1" dirty="0" smtClean="0">
                <a:solidFill>
                  <a:prstClr val="black"/>
                </a:solidFill>
              </a:rPr>
              <a:t>)</a:t>
            </a:r>
          </a:p>
          <a:p>
            <a:pPr>
              <a:buFontTx/>
              <a:buChar char="•"/>
            </a:pPr>
            <a:endParaRPr lang="en-US" altLang="en-US" b="1" dirty="0">
              <a:solidFill>
                <a:prstClr val="black"/>
              </a:solidFill>
            </a:endParaRPr>
          </a:p>
          <a:p>
            <a:r>
              <a:rPr lang="en-US" altLang="en-US" sz="3200" b="1" dirty="0" smtClean="0">
                <a:solidFill>
                  <a:prstClr val="black"/>
                </a:solidFill>
              </a:rPr>
              <a:t>Rocky Mountain</a:t>
            </a:r>
          </a:p>
          <a:p>
            <a:endParaRPr lang="en-US" altLang="en-US" sz="3200" b="1" dirty="0">
              <a:solidFill>
                <a:prstClr val="black"/>
              </a:solidFill>
            </a:endParaRPr>
          </a:p>
          <a:p>
            <a:r>
              <a:rPr lang="en-US" altLang="en-US" sz="2400" dirty="0" smtClean="0">
                <a:solidFill>
                  <a:prstClr val="black"/>
                </a:solidFill>
              </a:rPr>
              <a:t>105 </a:t>
            </a:r>
            <a:r>
              <a:rPr lang="en-US" altLang="en-US" sz="2400" dirty="0">
                <a:solidFill>
                  <a:prstClr val="black"/>
                </a:solidFill>
              </a:rPr>
              <a:t>students north of </a:t>
            </a:r>
            <a:r>
              <a:rPr lang="en-US" altLang="en-US" sz="2400" dirty="0" err="1">
                <a:solidFill>
                  <a:prstClr val="black"/>
                </a:solidFill>
              </a:rPr>
              <a:t>Chinden</a:t>
            </a:r>
            <a:r>
              <a:rPr lang="en-US" altLang="en-US" sz="2400" dirty="0">
                <a:solidFill>
                  <a:prstClr val="black"/>
                </a:solidFill>
              </a:rPr>
              <a:t> move to a more distant </a:t>
            </a:r>
            <a:r>
              <a:rPr lang="en-US" altLang="en-US" sz="2400" dirty="0" smtClean="0">
                <a:solidFill>
                  <a:prstClr val="black"/>
                </a:solidFill>
              </a:rPr>
              <a:t>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The </a:t>
            </a:r>
            <a:r>
              <a:rPr lang="en-US" altLang="en-US" sz="2400" dirty="0">
                <a:solidFill>
                  <a:prstClr val="black"/>
                </a:solidFill>
              </a:rPr>
              <a:t>students north of </a:t>
            </a:r>
            <a:r>
              <a:rPr lang="en-US" altLang="en-US" sz="2400" dirty="0" err="1">
                <a:solidFill>
                  <a:prstClr val="black"/>
                </a:solidFill>
              </a:rPr>
              <a:t>Chinden</a:t>
            </a:r>
            <a:r>
              <a:rPr lang="en-US" altLang="en-US" sz="2400" dirty="0">
                <a:solidFill>
                  <a:prstClr val="black"/>
                </a:solidFill>
              </a:rPr>
              <a:t> nearest to Rocky Mountain are 2.5 miles from RMHS; they are 4.9 miles from Eagle High </a:t>
            </a:r>
            <a:r>
              <a:rPr lang="en-US" altLang="en-US" sz="2400" dirty="0" smtClean="0">
                <a:solidFill>
                  <a:prstClr val="black"/>
                </a:solidFill>
              </a:rPr>
              <a:t>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The students south of </a:t>
            </a:r>
            <a:r>
              <a:rPr lang="en-US" altLang="en-US" sz="2400" dirty="0" err="1" smtClean="0">
                <a:solidFill>
                  <a:prstClr val="black"/>
                </a:solidFill>
              </a:rPr>
              <a:t>Ustick</a:t>
            </a:r>
            <a:r>
              <a:rPr lang="en-US" altLang="en-US" sz="2400" dirty="0" smtClean="0">
                <a:solidFill>
                  <a:prstClr val="black"/>
                </a:solidFill>
              </a:rPr>
              <a:t> closest to </a:t>
            </a:r>
            <a:r>
              <a:rPr lang="en-US" altLang="en-US" sz="2400" dirty="0">
                <a:solidFill>
                  <a:prstClr val="black"/>
                </a:solidFill>
              </a:rPr>
              <a:t>RMHS are 2.3 miles away; they are 2.6 miles from </a:t>
            </a:r>
            <a:r>
              <a:rPr lang="en-US" altLang="en-US" sz="2400" dirty="0" smtClean="0">
                <a:solidFill>
                  <a:prstClr val="black"/>
                </a:solidFill>
              </a:rPr>
              <a:t>MHS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The </a:t>
            </a:r>
            <a:r>
              <a:rPr lang="en-US" altLang="en-US" sz="2400" dirty="0">
                <a:solidFill>
                  <a:prstClr val="black"/>
                </a:solidFill>
              </a:rPr>
              <a:t>students </a:t>
            </a:r>
            <a:r>
              <a:rPr lang="en-US" altLang="en-US" sz="2400" dirty="0" smtClean="0">
                <a:solidFill>
                  <a:prstClr val="black"/>
                </a:solidFill>
              </a:rPr>
              <a:t>south of </a:t>
            </a:r>
            <a:r>
              <a:rPr lang="en-US" altLang="en-US" sz="2400" dirty="0" err="1" smtClean="0">
                <a:solidFill>
                  <a:prstClr val="black"/>
                </a:solidFill>
              </a:rPr>
              <a:t>Ustick</a:t>
            </a:r>
            <a:r>
              <a:rPr lang="en-US" altLang="en-US" sz="2400" dirty="0" smtClean="0">
                <a:solidFill>
                  <a:prstClr val="black"/>
                </a:solidFill>
              </a:rPr>
              <a:t> furthest from RMHS; </a:t>
            </a:r>
            <a:r>
              <a:rPr lang="en-US" altLang="en-US" sz="2400" dirty="0">
                <a:solidFill>
                  <a:prstClr val="black"/>
                </a:solidFill>
              </a:rPr>
              <a:t>they are 2.1 miles from </a:t>
            </a:r>
            <a:r>
              <a:rPr lang="en-US" altLang="en-US" sz="2400" dirty="0" smtClean="0">
                <a:solidFill>
                  <a:prstClr val="black"/>
                </a:solidFill>
              </a:rPr>
              <a:t>MHS</a:t>
            </a:r>
          </a:p>
          <a:p>
            <a:endParaRPr lang="en-US" alt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794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6" y="609600"/>
            <a:ext cx="6821424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en-US" sz="2600" b="1" dirty="0">
                <a:solidFill>
                  <a:prstClr val="black"/>
                </a:solidFill>
              </a:rPr>
              <a:t>Current students versus future growth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0 Seats </a:t>
            </a:r>
            <a:r>
              <a:rPr lang="en-US" altLang="en-US" sz="2400" dirty="0">
                <a:solidFill>
                  <a:prstClr val="black"/>
                </a:solidFill>
              </a:rPr>
              <a:t>for future students at Mountain </a:t>
            </a:r>
            <a:r>
              <a:rPr lang="en-US" altLang="en-US" sz="2400" dirty="0" smtClean="0">
                <a:solidFill>
                  <a:prstClr val="black"/>
                </a:solidFill>
              </a:rPr>
              <a:t>View</a:t>
            </a:r>
            <a:endParaRPr lang="en-US" altLang="en-US" sz="2400" dirty="0">
              <a:solidFill>
                <a:prstClr val="black"/>
              </a:solidFill>
            </a:endParaRPr>
          </a:p>
          <a:p>
            <a:pPr marL="800100" lvl="2" indent="0">
              <a:spcBef>
                <a:spcPts val="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661 </a:t>
            </a:r>
            <a:r>
              <a:rPr lang="en-US" altLang="en-US" sz="2400" dirty="0">
                <a:solidFill>
                  <a:prstClr val="black"/>
                </a:solidFill>
              </a:rPr>
              <a:t>additional students from current preliminary plates 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0 Seats for future students in Meridian High: </a:t>
            </a:r>
            <a:endParaRPr lang="en-US" altLang="en-US" sz="2400" dirty="0">
              <a:solidFill>
                <a:prstClr val="black"/>
              </a:solidFill>
            </a:endParaRPr>
          </a:p>
          <a:p>
            <a:pPr marL="800100" lvl="2" indent="0">
              <a:spcBef>
                <a:spcPts val="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1,125 </a:t>
            </a:r>
            <a:r>
              <a:rPr lang="en-US" altLang="en-US" sz="2400" dirty="0">
                <a:solidFill>
                  <a:prstClr val="black"/>
                </a:solidFill>
              </a:rPr>
              <a:t>additional students from current preliminary plates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400" dirty="0">
                <a:solidFill>
                  <a:prstClr val="black"/>
                </a:solidFill>
              </a:rPr>
              <a:t>0 seats for future growth at Eagle High</a:t>
            </a:r>
          </a:p>
          <a:p>
            <a:pPr marL="800100" lvl="2" indent="0">
              <a:spcBef>
                <a:spcPts val="0"/>
              </a:spcBef>
              <a:buFontTx/>
              <a:buChar char="•"/>
            </a:pPr>
            <a:r>
              <a:rPr lang="en-US" altLang="en-US" sz="2400" dirty="0">
                <a:solidFill>
                  <a:prstClr val="black"/>
                </a:solidFill>
              </a:rPr>
              <a:t>1,139 additional students from current preliminary plates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400" dirty="0">
                <a:solidFill>
                  <a:prstClr val="black"/>
                </a:solidFill>
              </a:rPr>
              <a:t>0 seats for future growth at </a:t>
            </a:r>
            <a:r>
              <a:rPr lang="en-US" altLang="en-US" sz="2400" dirty="0" smtClean="0">
                <a:solidFill>
                  <a:prstClr val="black"/>
                </a:solidFill>
              </a:rPr>
              <a:t>Centennial High</a:t>
            </a:r>
            <a:endParaRPr lang="en-US" altLang="en-US" sz="2400" dirty="0">
              <a:solidFill>
                <a:prstClr val="black"/>
              </a:solidFill>
            </a:endParaRPr>
          </a:p>
          <a:p>
            <a:pPr marL="800100" lvl="2" indent="0">
              <a:spcBef>
                <a:spcPts val="0"/>
              </a:spcBef>
              <a:buFontTx/>
              <a:buChar char="•"/>
            </a:pPr>
            <a:r>
              <a:rPr lang="en-US" altLang="en-US" sz="2400" dirty="0" smtClean="0">
                <a:solidFill>
                  <a:prstClr val="black"/>
                </a:solidFill>
              </a:rPr>
              <a:t>111 </a:t>
            </a:r>
            <a:r>
              <a:rPr lang="en-US" altLang="en-US" sz="2400" dirty="0">
                <a:solidFill>
                  <a:prstClr val="black"/>
                </a:solidFill>
              </a:rPr>
              <a:t>additional students from current preliminary plates</a:t>
            </a:r>
          </a:p>
          <a:p>
            <a:pPr marL="800100" lvl="2" indent="0">
              <a:spcBef>
                <a:spcPts val="0"/>
              </a:spcBef>
              <a:buNone/>
            </a:pPr>
            <a:endParaRPr lang="en-US" altLang="en-US" dirty="0">
              <a:solidFill>
                <a:prstClr val="black"/>
              </a:solidFill>
            </a:endParaRPr>
          </a:p>
          <a:p>
            <a:pPr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“</a:t>
            </a:r>
            <a:r>
              <a:rPr lang="en-US" altLang="en-US" sz="2600" dirty="0">
                <a:solidFill>
                  <a:prstClr val="black"/>
                </a:solidFill>
              </a:rPr>
              <a:t>Bouncing” students</a:t>
            </a:r>
          </a:p>
          <a:p>
            <a:pPr marL="400050" lvl="1" indent="0">
              <a:spcBef>
                <a:spcPts val="0"/>
              </a:spcBef>
              <a:buFontTx/>
              <a:buChar char="•"/>
            </a:pPr>
            <a:r>
              <a:rPr lang="en-US" altLang="en-US" sz="2600" dirty="0" smtClean="0">
                <a:solidFill>
                  <a:prstClr val="black"/>
                </a:solidFill>
              </a:rPr>
              <a:t>Additional high schools will need to be built</a:t>
            </a:r>
            <a:endParaRPr lang="en-US" altLang="en-US" sz="2600" dirty="0">
              <a:solidFill>
                <a:prstClr val="black"/>
              </a:solidFill>
            </a:endParaRPr>
          </a:p>
          <a:p>
            <a:endParaRPr lang="en-US" altLang="en-US" sz="2600" dirty="0">
              <a:solidFill>
                <a:prstClr val="black"/>
              </a:solidFill>
            </a:endParaRPr>
          </a:p>
          <a:p>
            <a:endParaRPr lang="en-US" altLang="en-US" sz="2600" dirty="0">
              <a:solidFill>
                <a:prstClr val="black"/>
              </a:solidFill>
            </a:endParaRPr>
          </a:p>
          <a:p>
            <a:endParaRPr lang="en-US" altLang="en-US" sz="2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981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90600"/>
            <a:ext cx="6705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Four middle schools’ attendance zones are split between two high schools.</a:t>
            </a:r>
          </a:p>
          <a:p>
            <a:endParaRPr lang="en-US" sz="2400" dirty="0" smtClean="0"/>
          </a:p>
          <a:p>
            <a:r>
              <a:rPr lang="en-US" sz="2400" b="1" dirty="0" smtClean="0"/>
              <a:t>Lewis and Clark Middle School</a:t>
            </a:r>
          </a:p>
          <a:p>
            <a:r>
              <a:rPr lang="en-US" sz="2400" dirty="0" smtClean="0"/>
              <a:t>33% would attend Meridian High School</a:t>
            </a:r>
          </a:p>
          <a:p>
            <a:r>
              <a:rPr lang="en-US" sz="2400" dirty="0" smtClean="0"/>
              <a:t>67% would attend Centennial High School</a:t>
            </a:r>
          </a:p>
          <a:p>
            <a:endParaRPr lang="en-US" sz="2400" dirty="0" smtClean="0"/>
          </a:p>
          <a:p>
            <a:r>
              <a:rPr lang="en-US" sz="2400" b="1" dirty="0" err="1" smtClean="0"/>
              <a:t>Sawtooth</a:t>
            </a:r>
            <a:r>
              <a:rPr lang="en-US" sz="2400" b="1" dirty="0" smtClean="0"/>
              <a:t> Middle School </a:t>
            </a:r>
            <a:endParaRPr lang="en-US" sz="2400" b="1" dirty="0"/>
          </a:p>
          <a:p>
            <a:r>
              <a:rPr lang="en-US" sz="2400" dirty="0" smtClean="0"/>
              <a:t>26% would attend Meridian High School</a:t>
            </a:r>
            <a:endParaRPr lang="en-US" sz="2400" dirty="0"/>
          </a:p>
          <a:p>
            <a:r>
              <a:rPr lang="en-US" sz="2400" dirty="0" smtClean="0"/>
              <a:t>74% would attend Rocky Mountain High School</a:t>
            </a:r>
          </a:p>
          <a:p>
            <a:endParaRPr lang="en-US" sz="2400" dirty="0"/>
          </a:p>
          <a:p>
            <a:r>
              <a:rPr lang="en-US" sz="2400" b="1" dirty="0" smtClean="0"/>
              <a:t>Victory Middle School</a:t>
            </a:r>
          </a:p>
          <a:p>
            <a:r>
              <a:rPr lang="en-US" sz="2400" dirty="0" smtClean="0"/>
              <a:t>31% would attend Meridian High School</a:t>
            </a:r>
          </a:p>
          <a:p>
            <a:r>
              <a:rPr lang="en-US" sz="2400" dirty="0" smtClean="0"/>
              <a:t>69% would attend Mountain View High School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356616" y="304800"/>
            <a:ext cx="2652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en-US" sz="2800" b="1" dirty="0">
                <a:solidFill>
                  <a:prstClr val="black"/>
                </a:solidFill>
              </a:rPr>
              <a:t>Feeder schools </a:t>
            </a:r>
          </a:p>
        </p:txBody>
      </p:sp>
    </p:spTree>
    <p:extLst>
      <p:ext uri="{BB962C8B-B14F-4D97-AF65-F5344CB8AC3E}">
        <p14:creationId xmlns:p14="http://schemas.microsoft.com/office/powerpoint/2010/main" val="239630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64008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March 10, 2015 Bond Measure</a:t>
            </a:r>
          </a:p>
          <a:p>
            <a:endParaRPr lang="en-US" dirty="0"/>
          </a:p>
          <a:p>
            <a:r>
              <a:rPr lang="en-US" sz="3200" dirty="0" smtClean="0"/>
              <a:t>Hillsdale Elementary: Fall 2016</a:t>
            </a:r>
          </a:p>
          <a:p>
            <a:r>
              <a:rPr lang="en-US" sz="3200" dirty="0" smtClean="0"/>
              <a:t>Capacity 650</a:t>
            </a:r>
          </a:p>
          <a:p>
            <a:r>
              <a:rPr lang="en-US" sz="3200" dirty="0" smtClean="0"/>
              <a:t>Cost: $14 million</a:t>
            </a:r>
            <a:endParaRPr lang="en-US" sz="32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8" y="2667000"/>
            <a:ext cx="6822643" cy="40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2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Projecting the Future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6858000" cy="779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04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Growth Projections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17006"/>
            <a:ext cx="6858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16,560 plates will generate 13,248 students grades k-12, 1019 students per grade.</a:t>
            </a:r>
          </a:p>
          <a:p>
            <a:r>
              <a:rPr lang="en-US" sz="2000" dirty="0" smtClean="0"/>
              <a:t>(based on 2010 US Census average students per household)</a:t>
            </a:r>
          </a:p>
          <a:p>
            <a:endParaRPr lang="en-US" sz="2000" dirty="0"/>
          </a:p>
          <a:p>
            <a:r>
              <a:rPr lang="en-US" sz="2000" dirty="0" smtClean="0"/>
              <a:t>Based on the past 5 years growth rate, this total enrollment increase will take 26 years (500 new students per year).</a:t>
            </a:r>
          </a:p>
          <a:p>
            <a:endParaRPr lang="en-US" sz="2000" dirty="0"/>
          </a:p>
          <a:p>
            <a:r>
              <a:rPr lang="en-US" sz="2000" dirty="0" smtClean="0"/>
              <a:t>Based on the district’s 20 year average growth rate, this total enrollment increase will take 13 years (1,000 students per year).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010309"/>
            <a:ext cx="6858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Current Student Cohorts</a:t>
            </a:r>
          </a:p>
          <a:p>
            <a:r>
              <a:rPr lang="en-US" sz="2000" dirty="0" smtClean="0"/>
              <a:t>The current attendance area process has worked using current students in grades 7-10.</a:t>
            </a:r>
          </a:p>
          <a:p>
            <a:endParaRPr lang="en-US" sz="2000" dirty="0"/>
          </a:p>
          <a:p>
            <a:r>
              <a:rPr lang="en-US" sz="2000" dirty="0" smtClean="0"/>
              <a:t>Lower grade cohorts have similar class sizes, ranging from 2789 students (1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grade) to 3023 students (3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grade).  </a:t>
            </a:r>
          </a:p>
          <a:p>
            <a:endParaRPr lang="en-US" sz="2000" dirty="0"/>
          </a:p>
          <a:p>
            <a:r>
              <a:rPr lang="en-US" sz="2000" dirty="0" smtClean="0"/>
              <a:t>The only grades outside of this range are grades 11 (2732 students) and 12 (2467).</a:t>
            </a:r>
          </a:p>
          <a:p>
            <a:endParaRPr lang="en-US" sz="2000" dirty="0"/>
          </a:p>
          <a:p>
            <a:r>
              <a:rPr lang="en-US" sz="2000" dirty="0" smtClean="0"/>
              <a:t>As a result, every 4-grade cohort generates about 11,600 students</a:t>
            </a:r>
          </a:p>
          <a:p>
            <a:endParaRPr lang="en-US" sz="2000" dirty="0"/>
          </a:p>
          <a:p>
            <a:r>
              <a:rPr lang="en-US" sz="2400" b="1" dirty="0" smtClean="0"/>
              <a:t>Increased enrollment will not be the result of current students</a:t>
            </a:r>
          </a:p>
          <a:p>
            <a:endParaRPr lang="en-US" sz="2000" dirty="0"/>
          </a:p>
          <a:p>
            <a:r>
              <a:rPr lang="en-US" sz="2000" dirty="0" smtClean="0"/>
              <a:t> 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07137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048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Growth Projections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19200"/>
            <a:ext cx="62484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High School Enrollment Increases</a:t>
            </a:r>
          </a:p>
          <a:p>
            <a:endParaRPr lang="en-US" sz="2400" dirty="0"/>
          </a:p>
          <a:p>
            <a:r>
              <a:rPr lang="en-US" sz="2000" dirty="0" smtClean="0"/>
              <a:t>At historic rates of enrollment increase (1,000 students per year), high school enrollment will increase by 313 students per year</a:t>
            </a:r>
          </a:p>
          <a:p>
            <a:r>
              <a:rPr lang="en-US" sz="2000" dirty="0" smtClean="0"/>
              <a:t>(13,248/13 grades/13 years X 4 grades (9-12)</a:t>
            </a:r>
          </a:p>
          <a:p>
            <a:endParaRPr lang="en-US" sz="2000" dirty="0"/>
          </a:p>
          <a:p>
            <a:r>
              <a:rPr lang="en-US" sz="2000" dirty="0" smtClean="0"/>
              <a:t>At this rate, in 5.7 years enrollment would exceed capacity by 1,800 students.  </a:t>
            </a:r>
          </a:p>
          <a:p>
            <a:endParaRPr lang="en-US" sz="2000" dirty="0"/>
          </a:p>
          <a:p>
            <a:r>
              <a:rPr lang="en-US" sz="2000" dirty="0" smtClean="0"/>
              <a:t>To meet this demand, a bond measure that includes a high school would need to be run in 2018 to allow for the 3-year timeline to construct a new high school</a:t>
            </a:r>
          </a:p>
          <a:p>
            <a:endParaRPr lang="en-US" sz="2000" dirty="0"/>
          </a:p>
          <a:p>
            <a:r>
              <a:rPr lang="en-US" sz="2000" dirty="0" smtClean="0"/>
              <a:t>At the more recent enrollment rates (500 students per year) high school enrollment will not exceed capacity by an entire high school until 2027.</a:t>
            </a:r>
          </a:p>
          <a:p>
            <a:endParaRPr lang="en-US" sz="2000" dirty="0"/>
          </a:p>
          <a:p>
            <a:r>
              <a:rPr lang="en-US" sz="2000" dirty="0" smtClean="0"/>
              <a:t>The district could propose a bond measure prior to enrollment exceeding capacity in an amount equal to the capacity of a new high school.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581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6400800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March 10, 2015 Bond Measure</a:t>
            </a:r>
          </a:p>
          <a:p>
            <a:endParaRPr lang="en-US" dirty="0"/>
          </a:p>
          <a:p>
            <a:r>
              <a:rPr lang="en-US" sz="3200" dirty="0" smtClean="0"/>
              <a:t>Victory Middle School: Fall 2016</a:t>
            </a:r>
          </a:p>
          <a:p>
            <a:r>
              <a:rPr lang="en-US" sz="3200" dirty="0" smtClean="0"/>
              <a:t>Capacity 1,000</a:t>
            </a:r>
          </a:p>
          <a:p>
            <a:r>
              <a:rPr lang="en-US" sz="3200" dirty="0" smtClean="0"/>
              <a:t>Cost: $27 million</a:t>
            </a:r>
            <a:endParaRPr lang="en-US" sz="32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3200" dirty="0" smtClean="0"/>
              <a:t>Star Middle School: Fall 2017</a:t>
            </a:r>
          </a:p>
          <a:p>
            <a:r>
              <a:rPr lang="en-US" sz="3200" dirty="0" smtClean="0"/>
              <a:t>Capacity 1,000</a:t>
            </a:r>
          </a:p>
          <a:p>
            <a:r>
              <a:rPr lang="en-US" sz="3200" dirty="0" smtClean="0"/>
              <a:t>Cost: $30 million (budgeted)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" y="2433310"/>
            <a:ext cx="6794176" cy="30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6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64008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March 10, 2015 Bond Measure</a:t>
            </a:r>
          </a:p>
          <a:p>
            <a:endParaRPr lang="en-US" dirty="0"/>
          </a:p>
          <a:p>
            <a:r>
              <a:rPr lang="en-US" sz="3200" dirty="0" smtClean="0"/>
              <a:t>Meridian High</a:t>
            </a:r>
          </a:p>
          <a:p>
            <a:r>
              <a:rPr lang="en-US" sz="3200" dirty="0" smtClean="0"/>
              <a:t>Capacity 2400</a:t>
            </a:r>
          </a:p>
          <a:p>
            <a:r>
              <a:rPr lang="en-US" sz="3200" dirty="0" smtClean="0"/>
              <a:t>Cost: $30 </a:t>
            </a:r>
            <a:r>
              <a:rPr lang="en-US" sz="2400" dirty="0" smtClean="0"/>
              <a:t>million ($20 bond; $10 plant facility)</a:t>
            </a:r>
            <a:endParaRPr lang="en-US" sz="24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8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6172200" cy="1524000"/>
          </a:xfrm>
        </p:spPr>
        <p:txBody>
          <a:bodyPr/>
          <a:lstStyle/>
          <a:p>
            <a:r>
              <a:rPr lang="en-US" dirty="0" smtClean="0"/>
              <a:t>Original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24000"/>
            <a:ext cx="6172200" cy="739140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en-US" sz="2800" b="1" dirty="0">
                <a:solidFill>
                  <a:prstClr val="black"/>
                </a:solidFill>
              </a:rPr>
              <a:t>Proposed timeline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b="1" dirty="0">
                <a:solidFill>
                  <a:prstClr val="black"/>
                </a:solidFill>
              </a:rPr>
              <a:t>Community Informational Meetings</a:t>
            </a:r>
          </a:p>
          <a:p>
            <a:pPr>
              <a:spcBef>
                <a:spcPts val="0"/>
              </a:spcBef>
            </a:pPr>
            <a:r>
              <a:rPr lang="en-US" altLang="en-US" sz="2100" dirty="0" smtClean="0">
                <a:solidFill>
                  <a:prstClr val="black"/>
                </a:solidFill>
              </a:rPr>
              <a:t>Three meetings in September</a:t>
            </a:r>
            <a:endParaRPr lang="en-US" altLang="en-US" sz="21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en-US" sz="21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b="1" dirty="0" smtClean="0">
                <a:solidFill>
                  <a:prstClr val="black"/>
                </a:solidFill>
              </a:rPr>
              <a:t>Attendance Area </a:t>
            </a:r>
            <a:r>
              <a:rPr lang="en-US" altLang="en-US" sz="2100" b="1" dirty="0">
                <a:solidFill>
                  <a:prstClr val="black"/>
                </a:solidFill>
              </a:rPr>
              <a:t>Committee Meetings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Wednesday, October 7 – Orientation to process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Wednesday, October 14 – Subcommittee proposals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Wednesday, October 21 – Subcommittee proposals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Wednesday, October 28 – Subcommittee proposals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Wednesday, November 4 – Subcommittee proposals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Wednesday, November 11 – Presentation of subcommittee proposals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Wednesday, November 18 – Reconciliation of subcommittee proposals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Wednesday, November 25 – Reconciliation of subcommittee proposals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Wednesday, December 2 – Preparation of final proposal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en-US" sz="21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b="1" dirty="0">
                <a:solidFill>
                  <a:prstClr val="black"/>
                </a:solidFill>
              </a:rPr>
              <a:t>Public Presentations of Boundary Proposal</a:t>
            </a:r>
            <a:endParaRPr lang="en-US" altLang="en-US" sz="21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Mountain View High School Auditorium, 7 PM – Wednesday, December 9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Meridian High School Cafeteria, 7 PM – Wednesday, December 16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Eagle High School Auditorium, 7 PM – Wednesday, January 6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en-US" sz="21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b="1" dirty="0">
                <a:solidFill>
                  <a:prstClr val="black"/>
                </a:solidFill>
              </a:rPr>
              <a:t>Presentation to Board of Trustees</a:t>
            </a:r>
            <a:endParaRPr lang="en-US" altLang="en-US" sz="21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altLang="en-US" sz="2100" dirty="0">
                <a:solidFill>
                  <a:prstClr val="black"/>
                </a:solidFill>
              </a:rPr>
              <a:t>Tuesday, January 26</a:t>
            </a:r>
          </a:p>
        </p:txBody>
      </p:sp>
    </p:spTree>
    <p:extLst>
      <p:ext uri="{BB962C8B-B14F-4D97-AF65-F5344CB8AC3E}">
        <p14:creationId xmlns:p14="http://schemas.microsoft.com/office/powerpoint/2010/main" val="39285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6172200" cy="1524000"/>
          </a:xfrm>
        </p:spPr>
        <p:txBody>
          <a:bodyPr/>
          <a:lstStyle/>
          <a:p>
            <a:r>
              <a:rPr lang="en-US" dirty="0" smtClean="0"/>
              <a:t>Current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66800"/>
            <a:ext cx="6172200" cy="7848599"/>
          </a:xfrm>
        </p:spPr>
        <p:txBody>
          <a:bodyPr>
            <a:norm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dirty="0">
                <a:solidFill>
                  <a:prstClr val="black"/>
                </a:solidFill>
              </a:rPr>
              <a:t>Wednesday, December 2:  High School Boundaries (7 pm – 10 pm)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dirty="0">
                <a:solidFill>
                  <a:prstClr val="black"/>
                </a:solidFill>
              </a:rPr>
              <a:t>Wednesday, December 9: Present proposals to Alternate Attendance Area Committee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dirty="0">
                <a:solidFill>
                  <a:prstClr val="black"/>
                </a:solidFill>
              </a:rPr>
              <a:t>Monday, December 14: Reconcile attendance area proposals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dirty="0">
                <a:solidFill>
                  <a:prstClr val="black"/>
                </a:solidFill>
              </a:rPr>
              <a:t>Wednesday, December 16: Reconcile Attendance area proposals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dirty="0">
                <a:solidFill>
                  <a:prstClr val="black"/>
                </a:solidFill>
              </a:rPr>
              <a:t>Monday, January 4: </a:t>
            </a:r>
            <a:r>
              <a:rPr lang="en-US" sz="1800" dirty="0" smtClean="0">
                <a:solidFill>
                  <a:prstClr val="black"/>
                </a:solidFill>
              </a:rPr>
              <a:t>Reconcile attendance area proposals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Wednesday</a:t>
            </a:r>
            <a:r>
              <a:rPr lang="en-US" sz="1800" b="1" dirty="0">
                <a:solidFill>
                  <a:prstClr val="black"/>
                </a:solidFill>
              </a:rPr>
              <a:t>, January 6:  Public Hearing, Mountain View, 7 PM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dirty="0" smtClean="0">
                <a:solidFill>
                  <a:prstClr val="black"/>
                </a:solidFill>
              </a:rPr>
              <a:t>Thursday, January 7:  </a:t>
            </a:r>
            <a:r>
              <a:rPr lang="en-US" sz="1800" dirty="0">
                <a:solidFill>
                  <a:prstClr val="black"/>
                </a:solidFill>
              </a:rPr>
              <a:t>Committee meeting to consider changes </a:t>
            </a:r>
            <a:r>
              <a:rPr lang="en-US" sz="1800" dirty="0" smtClean="0">
                <a:solidFill>
                  <a:prstClr val="black"/>
                </a:solidFill>
              </a:rPr>
              <a:t>to the proposal</a:t>
            </a:r>
            <a:endParaRPr lang="en-US" sz="1800" dirty="0">
              <a:solidFill>
                <a:srgbClr val="FF0000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solidFill>
                  <a:prstClr val="black"/>
                </a:solidFill>
              </a:rPr>
              <a:t>Wednesday, January 13: Public Hearing, Meridian Middle School Auditorium, 7 PM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dirty="0" smtClean="0">
                <a:solidFill>
                  <a:prstClr val="black"/>
                </a:solidFill>
              </a:rPr>
              <a:t>Wednesday </a:t>
            </a:r>
            <a:r>
              <a:rPr lang="en-US" sz="1800" dirty="0">
                <a:solidFill>
                  <a:prstClr val="black"/>
                </a:solidFill>
              </a:rPr>
              <a:t>January </a:t>
            </a:r>
            <a:r>
              <a:rPr lang="en-US" sz="1800" dirty="0" smtClean="0">
                <a:solidFill>
                  <a:prstClr val="black"/>
                </a:solidFill>
              </a:rPr>
              <a:t>14:  </a:t>
            </a:r>
            <a:r>
              <a:rPr lang="en-US" sz="1800" dirty="0">
                <a:solidFill>
                  <a:prstClr val="black"/>
                </a:solidFill>
              </a:rPr>
              <a:t>Committee meeting to consider changes to proposal </a:t>
            </a:r>
            <a:endParaRPr lang="en-US" sz="1800" dirty="0">
              <a:solidFill>
                <a:srgbClr val="FF0000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solidFill>
                  <a:prstClr val="black"/>
                </a:solidFill>
              </a:rPr>
              <a:t>Wednesday, January 20: Public Hearing, Rocky Mountain High School, 7 PM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dirty="0" smtClean="0">
                <a:solidFill>
                  <a:prstClr val="black"/>
                </a:solidFill>
              </a:rPr>
              <a:t>Thursday, </a:t>
            </a:r>
            <a:r>
              <a:rPr lang="en-US" sz="1800" dirty="0">
                <a:solidFill>
                  <a:prstClr val="black"/>
                </a:solidFill>
              </a:rPr>
              <a:t>January </a:t>
            </a:r>
            <a:r>
              <a:rPr lang="en-US" sz="1800" dirty="0" smtClean="0">
                <a:solidFill>
                  <a:prstClr val="black"/>
                </a:solidFill>
              </a:rPr>
              <a:t>21:  </a:t>
            </a:r>
            <a:r>
              <a:rPr lang="en-US" sz="1800" dirty="0">
                <a:solidFill>
                  <a:prstClr val="black"/>
                </a:solidFill>
              </a:rPr>
              <a:t>Committee meeting to prepare for presentation to Board of Trustees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1800" dirty="0" smtClean="0">
                <a:solidFill>
                  <a:prstClr val="black"/>
                </a:solidFill>
              </a:rPr>
              <a:t>Presentation </a:t>
            </a:r>
            <a:r>
              <a:rPr lang="en-US" sz="1800" dirty="0">
                <a:solidFill>
                  <a:prstClr val="black"/>
                </a:solidFill>
              </a:rPr>
              <a:t>to Board of </a:t>
            </a:r>
            <a:r>
              <a:rPr lang="en-US" sz="1800" dirty="0" smtClean="0">
                <a:solidFill>
                  <a:prstClr val="black"/>
                </a:solidFill>
              </a:rPr>
              <a:t>Trustees: Tuesday, February 9 </a:t>
            </a:r>
            <a:r>
              <a:rPr lang="en-US" sz="1800" dirty="0">
                <a:solidFill>
                  <a:prstClr val="black"/>
                </a:solidFill>
              </a:rPr>
              <a:t>(tentatively Meridian Middle School)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5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3528"/>
            <a:ext cx="6172200" cy="1524000"/>
          </a:xfrm>
        </p:spPr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04" y="1219200"/>
            <a:ext cx="6172200" cy="7620000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en-US" altLang="en-US" sz="24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FontTx/>
              <a:buChar char="•"/>
            </a:pPr>
            <a:r>
              <a:rPr lang="en-US" altLang="en-US" sz="2800" b="1" dirty="0">
                <a:solidFill>
                  <a:prstClr val="black"/>
                </a:solidFill>
              </a:rPr>
              <a:t>Balance enrollment and reduce </a:t>
            </a:r>
            <a:r>
              <a:rPr lang="en-US" altLang="en-US" sz="2800" b="1" dirty="0" smtClean="0">
                <a:solidFill>
                  <a:prstClr val="black"/>
                </a:solidFill>
              </a:rPr>
              <a:t>overcrowding</a:t>
            </a:r>
            <a:endParaRPr lang="en-US" altLang="en-US" sz="24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en-US" sz="28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FontTx/>
              <a:buChar char="•"/>
            </a:pPr>
            <a:r>
              <a:rPr lang="en-US" altLang="en-US" sz="2800" dirty="0">
                <a:solidFill>
                  <a:prstClr val="black"/>
                </a:solidFill>
              </a:rPr>
              <a:t>Neighborhood continuity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en-US" sz="28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FontTx/>
              <a:buChar char="•"/>
            </a:pPr>
            <a:r>
              <a:rPr lang="en-US" altLang="en-US" sz="2800" dirty="0">
                <a:solidFill>
                  <a:prstClr val="black"/>
                </a:solidFill>
              </a:rPr>
              <a:t>Safety issues (busy roads, canals, </a:t>
            </a:r>
            <a:r>
              <a:rPr lang="en-US" altLang="en-US" sz="2800" dirty="0" err="1">
                <a:solidFill>
                  <a:prstClr val="black"/>
                </a:solidFill>
              </a:rPr>
              <a:t>etc</a:t>
            </a:r>
            <a:r>
              <a:rPr lang="en-US" altLang="en-US" sz="2800" dirty="0">
                <a:solidFill>
                  <a:prstClr val="black"/>
                </a:solidFill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en-US" sz="28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FontTx/>
              <a:buChar char="•"/>
            </a:pPr>
            <a:r>
              <a:rPr lang="en-US" altLang="en-US" sz="2800" dirty="0">
                <a:solidFill>
                  <a:prstClr val="black"/>
                </a:solidFill>
              </a:rPr>
              <a:t>Distance (walking students, busing, </a:t>
            </a:r>
            <a:r>
              <a:rPr lang="en-US" altLang="en-US" sz="2800" dirty="0" err="1">
                <a:solidFill>
                  <a:prstClr val="black"/>
                </a:solidFill>
              </a:rPr>
              <a:t>etc</a:t>
            </a:r>
            <a:r>
              <a:rPr lang="en-US" altLang="en-US" sz="2800" dirty="0">
                <a:solidFill>
                  <a:prstClr val="black"/>
                </a:solidFill>
              </a:rPr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en-US" sz="28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FontTx/>
              <a:buChar char="•"/>
            </a:pPr>
            <a:r>
              <a:rPr lang="en-US" altLang="en-US" sz="2800" dirty="0">
                <a:solidFill>
                  <a:prstClr val="black"/>
                </a:solidFill>
              </a:rPr>
              <a:t>Current students versus future growth</a:t>
            </a:r>
          </a:p>
          <a:p>
            <a:pPr marL="0" lvl="0" indent="0">
              <a:spcBef>
                <a:spcPts val="0"/>
              </a:spcBef>
              <a:buFontTx/>
              <a:buChar char="•"/>
            </a:pPr>
            <a:endParaRPr lang="en-US" altLang="en-US" sz="28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FontTx/>
              <a:buChar char="•"/>
            </a:pPr>
            <a:r>
              <a:rPr lang="en-US" altLang="en-US" sz="2800" dirty="0">
                <a:solidFill>
                  <a:prstClr val="black"/>
                </a:solidFill>
              </a:rPr>
              <a:t>“Bouncing” students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en-US" sz="2800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buFontTx/>
              <a:buChar char="•"/>
            </a:pPr>
            <a:r>
              <a:rPr lang="en-US" altLang="en-US" sz="2800" dirty="0">
                <a:solidFill>
                  <a:prstClr val="black"/>
                </a:solidFill>
              </a:rPr>
              <a:t>Feeder schools (middle school attendance zones)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99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Proposed boundaries discussion:</a:t>
            </a:r>
          </a:p>
          <a:p>
            <a:pPr marL="0" lvl="0" indent="0" algn="ctr">
              <a:buNone/>
            </a:pPr>
            <a:r>
              <a:rPr lang="en-US" sz="4400" dirty="0" smtClean="0">
                <a:solidFill>
                  <a:prstClr val="black">
                    <a:tint val="75000"/>
                  </a:prstClr>
                </a:solidFill>
              </a:rPr>
              <a:t>Hillsdale Elementary </a:t>
            </a:r>
            <a:r>
              <a:rPr lang="en-US" sz="4400" dirty="0">
                <a:solidFill>
                  <a:prstClr val="black">
                    <a:tint val="75000"/>
                  </a:prstClr>
                </a:solidFill>
              </a:rPr>
              <a:t>School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724400"/>
            <a:ext cx="60579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Challenges and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Students within the square mile where Siena Elementary is located are walking 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Students in Thousands Springs are in walk zone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No students can walk to Hillsdale Elementary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Mary McPherson is 100 students over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Siena is 150 students over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Geographic distance made it difficult to relieve overcrowding at Silver Sage Elementary</a:t>
            </a:r>
          </a:p>
        </p:txBody>
      </p:sp>
    </p:spTree>
    <p:extLst>
      <p:ext uri="{BB962C8B-B14F-4D97-AF65-F5344CB8AC3E}">
        <p14:creationId xmlns:p14="http://schemas.microsoft.com/office/powerpoint/2010/main" val="11544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22052</TotalTime>
  <Words>1838</Words>
  <Application>Microsoft Office PowerPoint</Application>
  <PresentationFormat>On-screen Show (4:3)</PresentationFormat>
  <Paragraphs>371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Attendance Area Presentation</vt:lpstr>
      <vt:lpstr>March 10, 2015 Bond</vt:lpstr>
      <vt:lpstr>PowerPoint Presentation</vt:lpstr>
      <vt:lpstr>PowerPoint Presentation</vt:lpstr>
      <vt:lpstr>PowerPoint Presentation</vt:lpstr>
      <vt:lpstr>Original Timeline</vt:lpstr>
      <vt:lpstr>Current Timeline</vt:lpstr>
      <vt:lpstr>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School Over Enrollment</vt:lpstr>
      <vt:lpstr>High School Over Enrollment </vt:lpstr>
      <vt:lpstr>Enrollment in other programs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Monday, Dec. 7, 2015</dc:title>
  <dc:creator>Bob Gardner</dc:creator>
  <cp:lastModifiedBy>Exline Eric</cp:lastModifiedBy>
  <cp:revision>97</cp:revision>
  <dcterms:created xsi:type="dcterms:W3CDTF">2015-12-07T21:38:54Z</dcterms:created>
  <dcterms:modified xsi:type="dcterms:W3CDTF">2016-01-06T23:38:54Z</dcterms:modified>
</cp:coreProperties>
</file>